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jp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dgyPRA86K0?si=mq2SiuP1awTBRolu&amp;start=42" TargetMode="Externa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aggo.com/refimentor/fizika-k--mia" TargetMode="External"/><Relationship Id="rId4" Type="http://schemas.openxmlformats.org/officeDocument/2006/relationships/hyperlink" Target="refimentor.webnode.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2229" y="136655"/>
            <a:ext cx="10364451" cy="716200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Energiafajták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assets.sutori.com/user-uploads/image/934181bc-9b11-4a43-b647-b8a330130330/energiafajt%C3%A1k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3" y="615462"/>
            <a:ext cx="11455052" cy="5503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6049095" y="4557023"/>
            <a:ext cx="2132453" cy="181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elhő 3"/>
          <p:cNvSpPr/>
          <p:nvPr/>
        </p:nvSpPr>
        <p:spPr>
          <a:xfrm>
            <a:off x="8853854" y="4591686"/>
            <a:ext cx="2919045" cy="1527570"/>
          </a:xfrm>
          <a:prstGeom prst="cloudCallout">
            <a:avLst>
              <a:gd name="adj1" fmla="val -87913"/>
              <a:gd name="adj2" fmla="val 238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/>
              <a:t>Más néven </a:t>
            </a:r>
            <a:r>
              <a:rPr lang="hu-HU" b="1" dirty="0"/>
              <a:t>HELYZETI </a:t>
            </a:r>
            <a:r>
              <a:rPr lang="hu-HU" b="1" dirty="0" smtClean="0"/>
              <a:t>energia, </a:t>
            </a:r>
            <a:r>
              <a:rPr lang="hu-HU" dirty="0" smtClean="0"/>
              <a:t>tudom én! Csak rám ne pottyanjon.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05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ndex - Sport - Ott lesz az olimpián az amputált lábú fut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19" y="4924893"/>
            <a:ext cx="3524556" cy="187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54" y="3230700"/>
            <a:ext cx="3083023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0989" y="160338"/>
            <a:ext cx="10767238" cy="1129601"/>
          </a:xfrm>
        </p:spPr>
        <p:txBody>
          <a:bodyPr/>
          <a:lstStyle/>
          <a:p>
            <a:r>
              <a:rPr lang="hu-HU" dirty="0"/>
              <a:t>Rugalmas energia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61932" y="725138"/>
            <a:ext cx="5317472" cy="5479806"/>
          </a:xfrm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Megnyújtott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vagy összenyomott rugalmas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tárgynak van 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(pl. rugó, íj, </a:t>
            </a:r>
          </a:p>
          <a:p>
            <a:pPr marL="0" indent="0">
              <a:buNone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ugróasztal (trambulin), gumikötél (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bungy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jumping), teniszütő 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Akkor </a:t>
            </a:r>
            <a:r>
              <a:rPr lang="hu-H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nagyobb, ha </a:t>
            </a:r>
          </a:p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nagyobb a megnyúlás (vagy összenyomás) nagysága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vagy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erősebb” a rugalmas tárgy</a:t>
            </a:r>
          </a:p>
          <a:p>
            <a:endParaRPr lang="hu-HU" dirty="0"/>
          </a:p>
        </p:txBody>
      </p:sp>
      <p:pic>
        <p:nvPicPr>
          <p:cNvPr id="2050" name="Picture 2" descr="Íj megfeszíté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29" y="956163"/>
            <a:ext cx="2857500" cy="278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Csúzli Delphin SHOT Cub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663" y="241022"/>
            <a:ext cx="2732628" cy="289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rambulin Outlet - Capetan márkájú trambulin szettek -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325" y="1927763"/>
            <a:ext cx="1916643" cy="170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3685" y="4903299"/>
            <a:ext cx="2117029" cy="193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llipszis buborék 3"/>
          <p:cNvSpPr/>
          <p:nvPr/>
        </p:nvSpPr>
        <p:spPr>
          <a:xfrm>
            <a:off x="8907929" y="3000093"/>
            <a:ext cx="3118407" cy="1861473"/>
          </a:xfrm>
          <a:prstGeom prst="wedgeEllipseCallout">
            <a:avLst>
              <a:gd name="adj1" fmla="val -47618"/>
              <a:gd name="adj2" fmla="val 12862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Én csak fáról fára ugrálok, a gallyak meg lehajlanak, alattam. Az milyen energia változás lehet?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14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89530" y="-114871"/>
            <a:ext cx="7332540" cy="1058292"/>
          </a:xfrm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Mozgási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   </a:t>
            </a:r>
            <a:r>
              <a:rPr lang="hu-H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(kinetikus energia)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4" descr="Mozgási energia. potenciál és mozgási energia. energiaátalakítás. tudomá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Mozgási energia. potenciál és mozgási energia. energiaátalakítás. tudomán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8" descr="Mozgási energia. potenciál és mozgási energia. energiaátalakítás. tudomán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181" y="737983"/>
            <a:ext cx="5822199" cy="4153169"/>
          </a:xfrm>
          <a:prstGeom prst="rect">
            <a:avLst/>
          </a:prstGeom>
        </p:spPr>
      </p:pic>
      <p:sp>
        <p:nvSpPr>
          <p:cNvPr id="8" name="Tartalom helye 7"/>
          <p:cNvSpPr>
            <a:spLocks noGrp="1"/>
          </p:cNvSpPr>
          <p:nvPr>
            <p:ph sz="quarter" idx="13"/>
          </p:nvPr>
        </p:nvSpPr>
        <p:spPr>
          <a:xfrm>
            <a:off x="155575" y="1058292"/>
            <a:ext cx="5326343" cy="4355457"/>
          </a:xfrm>
        </p:spPr>
        <p:txBody>
          <a:bodyPr>
            <a:normAutofit/>
          </a:bodyPr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Mozgó tárgynak van mozgási energiája </a:t>
            </a:r>
          </a:p>
          <a:p>
            <a:pPr marL="0" indent="0">
              <a:buNone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Nagyobb: 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nagyobb a tárgy tömege </a:t>
            </a:r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nagyobb a tárgy  sebessége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Wrecking Ball Crane Clipart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8298" y="4062036"/>
            <a:ext cx="2287543" cy="2703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9" y="3672104"/>
            <a:ext cx="4958617" cy="318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907922" y="4833690"/>
            <a:ext cx="2268518" cy="193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elhő 10"/>
          <p:cNvSpPr/>
          <p:nvPr/>
        </p:nvSpPr>
        <p:spPr>
          <a:xfrm>
            <a:off x="6643754" y="4353236"/>
            <a:ext cx="2610544" cy="1292469"/>
          </a:xfrm>
          <a:prstGeom prst="cloudCallout">
            <a:avLst>
              <a:gd name="adj1" fmla="val -65290"/>
              <a:gd name="adj2" fmla="val 284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Most akkor kinek milye nagyobb?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54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2" y="844861"/>
            <a:ext cx="5249977" cy="3050132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2" y="3133539"/>
            <a:ext cx="5325033" cy="372446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84770" y="1081227"/>
            <a:ext cx="54621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Helyzeti energia (potenciális vagy magassági )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Felemelt tárgynak van helyzeti energiája </a:t>
            </a:r>
          </a:p>
          <a:p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Akkor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nagyobb: 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 nagyobb a tárgy tömege </a:t>
            </a: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és 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az emelés magassága</a:t>
            </a:r>
            <a:endParaRPr lang="hu-HU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074" name="Picture 2" descr="https://static.agroinform.hu/data/aprohirdetes/apro_6910216/rabaud-mat-eleveur-kalapacsos-oszlopvero-adapter-traktorokra-000_fitmax_1600x1200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7871" y="143734"/>
            <a:ext cx="3982916" cy="6752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4" y="143734"/>
            <a:ext cx="10364451" cy="1359752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Helyzeti energia</a:t>
            </a:r>
            <a:r>
              <a:rPr lang="hu-HU" dirty="0">
                <a:latin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</a:rPr>
            </a:br>
            <a:endParaRPr lang="hu-HU" dirty="0"/>
          </a:p>
        </p:txBody>
      </p:sp>
      <p:sp>
        <p:nvSpPr>
          <p:cNvPr id="3" name="Bal oldali kapcsos zárójel 2"/>
          <p:cNvSpPr/>
          <p:nvPr/>
        </p:nvSpPr>
        <p:spPr>
          <a:xfrm>
            <a:off x="6987898" y="2954215"/>
            <a:ext cx="817685" cy="3525717"/>
          </a:xfrm>
          <a:prstGeom prst="leftBrace">
            <a:avLst>
              <a:gd name="adj1" fmla="val 49193"/>
              <a:gd name="adj2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Jobbra nyíl 3"/>
          <p:cNvSpPr/>
          <p:nvPr/>
        </p:nvSpPr>
        <p:spPr>
          <a:xfrm>
            <a:off x="3984068" y="2657737"/>
            <a:ext cx="3479448" cy="21816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8"/>
          <p:cNvSpPr/>
          <p:nvPr/>
        </p:nvSpPr>
        <p:spPr>
          <a:xfrm rot="1395471">
            <a:off x="3573908" y="3816390"/>
            <a:ext cx="3503430" cy="21776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697699" y="2369927"/>
            <a:ext cx="2268518" cy="193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elhő 10"/>
          <p:cNvSpPr/>
          <p:nvPr/>
        </p:nvSpPr>
        <p:spPr>
          <a:xfrm>
            <a:off x="9583400" y="143734"/>
            <a:ext cx="2547360" cy="1948835"/>
          </a:xfrm>
          <a:prstGeom prst="cloudCallout">
            <a:avLst>
              <a:gd name="adj1" fmla="val 25530"/>
              <a:gd name="adj2" fmla="val 856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Hogy a francba működik ez az izé ? De érdekel! Ja , nem is.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6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7105" y="-139138"/>
            <a:ext cx="6267818" cy="1632314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Belső energia</a:t>
            </a:r>
            <a:b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44" y="2346668"/>
            <a:ext cx="2572165" cy="1679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8" y="3962218"/>
            <a:ext cx="3419952" cy="2591162"/>
          </a:xfrm>
          <a:prstGeom prst="rect">
            <a:avLst/>
          </a:prstGeom>
        </p:spPr>
      </p:pic>
      <p:pic>
        <p:nvPicPr>
          <p:cNvPr id="4098" name="Picture 2" descr="Hátborzongató felvételen az Etna kitörése – a vulkán miatt drasztikus  döntéseket hoztak | Promotions.h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90" y="3962218"/>
            <a:ext cx="4286250" cy="259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 az a napkitörés? Minden, amit tudnod k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8" y="3962218"/>
            <a:ext cx="4607896" cy="259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i a legjobb ebben a forróságban? Hát egy jó meleg tea… - 10perc.h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200" y="151689"/>
            <a:ext cx="3614556" cy="213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5364" y="44328"/>
            <a:ext cx="2229161" cy="356284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34677">
            <a:off x="7404226" y="2205608"/>
            <a:ext cx="2138354" cy="193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elhő 6"/>
          <p:cNvSpPr/>
          <p:nvPr/>
        </p:nvSpPr>
        <p:spPr>
          <a:xfrm>
            <a:off x="5005527" y="624250"/>
            <a:ext cx="2795954" cy="2046616"/>
          </a:xfrm>
          <a:prstGeom prst="cloudCallout">
            <a:avLst>
              <a:gd name="adj1" fmla="val 57469"/>
              <a:gd name="adj2" fmla="val 457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Melyiket igyam, hogy  nőjön a belső energiám?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78434" y="878317"/>
            <a:ext cx="53384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</a:rPr>
              <a:t>Minden </a:t>
            </a:r>
            <a:r>
              <a:rPr lang="hu-HU" sz="2400" b="1" dirty="0">
                <a:latin typeface="Arial" panose="020B0604020202020204" pitchFamily="34" charset="0"/>
              </a:rPr>
              <a:t>tárgynak, testnek van belső </a:t>
            </a:r>
            <a:r>
              <a:rPr lang="hu-HU" sz="2400" b="1" dirty="0" smtClean="0">
                <a:latin typeface="Arial" panose="020B0604020202020204" pitchFamily="34" charset="0"/>
              </a:rPr>
              <a:t>energiája</a:t>
            </a:r>
          </a:p>
          <a:p>
            <a:endParaRPr lang="hu-HU" sz="2400" b="1" dirty="0" smtClean="0">
              <a:latin typeface="Arial" panose="020B0604020202020204" pitchFamily="34" charset="0"/>
            </a:endParaRPr>
          </a:p>
          <a:p>
            <a:r>
              <a:rPr lang="hu-HU" sz="2400" b="1" dirty="0">
                <a:latin typeface="Arial" panose="020B0604020202020204" pitchFamily="34" charset="0"/>
              </a:rPr>
              <a:t> </a:t>
            </a:r>
            <a:r>
              <a:rPr lang="hu-HU" sz="2400" b="1" dirty="0" smtClean="0">
                <a:latin typeface="Arial" panose="020B0604020202020204" pitchFamily="34" charset="0"/>
              </a:rPr>
              <a:t>A test </a:t>
            </a:r>
            <a:r>
              <a:rPr lang="hu-HU" sz="2400" b="1" dirty="0">
                <a:latin typeface="Arial" panose="020B0604020202020204" pitchFamily="34" charset="0"/>
              </a:rPr>
              <a:t>belső energiája nagyobb, ha nagyobb a </a:t>
            </a:r>
          </a:p>
          <a:p>
            <a:r>
              <a:rPr lang="hu-HU" sz="2400" b="1" dirty="0">
                <a:latin typeface="Arial" panose="020B0604020202020204" pitchFamily="34" charset="0"/>
              </a:rPr>
              <a:t>hőmérséklete</a:t>
            </a:r>
            <a:endParaRPr lang="hu-HU" sz="2400" b="1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7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1890" y="82187"/>
            <a:ext cx="10364451" cy="744291"/>
          </a:xfrm>
        </p:spPr>
        <p:txBody>
          <a:bodyPr/>
          <a:lstStyle/>
          <a:p>
            <a:r>
              <a:rPr lang="hu-HU" dirty="0" smtClean="0"/>
              <a:t>Energiamegmaradás törvénye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505"/>
            <a:ext cx="4483070" cy="3362303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37570" y="826478"/>
            <a:ext cx="2850191" cy="409561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933162" y="819569"/>
            <a:ext cx="2854999" cy="410252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89398" y="2717525"/>
            <a:ext cx="3467640" cy="43821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80637" y="2655179"/>
            <a:ext cx="3081348" cy="438211"/>
          </a:xfrm>
          <a:prstGeom prst="rect">
            <a:avLst/>
          </a:prstGeom>
        </p:spPr>
      </p:pic>
      <p:pic>
        <p:nvPicPr>
          <p:cNvPr id="12" name="8dgyPRA86K0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04880" y="4107588"/>
            <a:ext cx="4626708" cy="260252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779028" y="4778339"/>
            <a:ext cx="2444148" cy="193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Ellipszis buborék 13"/>
          <p:cNvSpPr/>
          <p:nvPr/>
        </p:nvSpPr>
        <p:spPr>
          <a:xfrm>
            <a:off x="7710854" y="4922091"/>
            <a:ext cx="3991708" cy="1513878"/>
          </a:xfrm>
          <a:prstGeom prst="wedgeEllipseCallout">
            <a:avLst>
              <a:gd name="adj1" fmla="val -100784"/>
              <a:gd name="adj2" fmla="val 504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Már nem azért mondom, de ez a </a:t>
            </a:r>
            <a:r>
              <a:rPr lang="hu-HU" dirty="0" err="1" smtClean="0"/>
              <a:t>tiki-taki</a:t>
            </a:r>
            <a:r>
              <a:rPr lang="hu-HU" dirty="0" smtClean="0"/>
              <a:t> tetszik nekem.  Ennek van köze az energia megmaradáshoz? Valaki mondja már meg nekem!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779028" y="2470513"/>
            <a:ext cx="27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RUGALMAS ENERGIA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9064010" y="2408167"/>
            <a:ext cx="279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MOZGÁSI     ENERGIA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1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221"/>
            <a:ext cx="6901961" cy="689522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496" y="2444503"/>
            <a:ext cx="2426790" cy="193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Ellipszis buborék 7"/>
          <p:cNvSpPr/>
          <p:nvPr/>
        </p:nvSpPr>
        <p:spPr>
          <a:xfrm>
            <a:off x="6564426" y="232839"/>
            <a:ext cx="5389685" cy="1266093"/>
          </a:xfrm>
          <a:prstGeom prst="wedgeEllipseCallout">
            <a:avLst>
              <a:gd name="adj1" fmla="val -48402"/>
              <a:gd name="adj2" fmla="val 226430"/>
            </a:avLst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Milyen energiát ismersz fel a következőkben: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923" y="-37221"/>
            <a:ext cx="6476503" cy="744291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Energiamegmaradás törvénye</a:t>
            </a:r>
            <a:endParaRPr lang="hu-H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7425944" y="1657066"/>
            <a:ext cx="4642964" cy="3198438"/>
          </a:xfrm>
        </p:spPr>
        <p:txBody>
          <a:bodyPr>
            <a:norm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Szélvihar, tornádó?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Vízerőmű tározójában felgyűlt víz?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Termálvíz?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Ár-apály?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Vulkánkitörés?</a:t>
            </a:r>
          </a:p>
          <a:p>
            <a:endParaRPr lang="hu-HU" b="1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7157174" y="4468643"/>
            <a:ext cx="45417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PPT-t megtalálod a 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file"/>
              </a:rPr>
              <a:t>refimentor.webnode.hu</a:t>
            </a: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oldalon a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Fizika lapon :  </a:t>
            </a:r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Energifajták.pptx</a:t>
            </a:r>
          </a:p>
          <a:p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Ide kattintva pedig fizika szimulációkat  nézheted meg újra: draggo.com/</a:t>
            </a:r>
            <a:r>
              <a:rPr lang="hu-H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refimentor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7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eppecsk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575</TotalTime>
  <Words>258</Words>
  <Application>Microsoft Office PowerPoint</Application>
  <PresentationFormat>Szélesvásznú</PresentationFormat>
  <Paragraphs>47</Paragraphs>
  <Slides>7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Tw Cen MT</vt:lpstr>
      <vt:lpstr>Cseppecske</vt:lpstr>
      <vt:lpstr>Energiafajták</vt:lpstr>
      <vt:lpstr>Rugalmas energia </vt:lpstr>
      <vt:lpstr>Mozgási energia   (kinetikus energia) </vt:lpstr>
      <vt:lpstr>Helyzeti energia </vt:lpstr>
      <vt:lpstr>Belső energia </vt:lpstr>
      <vt:lpstr>Energiamegmaradás törvénye</vt:lpstr>
      <vt:lpstr>Energiamegmaradás törvénye</vt:lpstr>
    </vt:vector>
  </TitlesOfParts>
  <Company>HRÁIO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Biró  Istvánné</dc:creator>
  <cp:lastModifiedBy>BI.</cp:lastModifiedBy>
  <cp:revision>27</cp:revision>
  <dcterms:created xsi:type="dcterms:W3CDTF">2024-12-01T08:23:03Z</dcterms:created>
  <dcterms:modified xsi:type="dcterms:W3CDTF">2024-12-01T22:38:57Z</dcterms:modified>
</cp:coreProperties>
</file>